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59" r:id="rId4"/>
    <p:sldId id="260" r:id="rId5"/>
    <p:sldId id="261" r:id="rId6"/>
    <p:sldId id="262" r:id="rId7"/>
    <p:sldId id="264" r:id="rId8"/>
    <p:sldId id="276" r:id="rId9"/>
    <p:sldId id="277" r:id="rId10"/>
    <p:sldId id="278" r:id="rId11"/>
    <p:sldId id="279" r:id="rId12"/>
    <p:sldId id="268" r:id="rId13"/>
    <p:sldId id="275" r:id="rId14"/>
    <p:sldId id="280" r:id="rId15"/>
    <p:sldId id="281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52A10-9A9E-4D13-8D7F-185457DD5330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2AE748-0330-4C59-9C47-5B753431602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52A10-9A9E-4D13-8D7F-185457DD5330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2AE748-0330-4C59-9C47-5B75343160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52A10-9A9E-4D13-8D7F-185457DD5330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2AE748-0330-4C59-9C47-5B75343160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52A10-9A9E-4D13-8D7F-185457DD5330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2AE748-0330-4C59-9C47-5B75343160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52A10-9A9E-4D13-8D7F-185457DD5330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2AE748-0330-4C59-9C47-5B753431602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52A10-9A9E-4D13-8D7F-185457DD5330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2AE748-0330-4C59-9C47-5B75343160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52A10-9A9E-4D13-8D7F-185457DD5330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2AE748-0330-4C59-9C47-5B75343160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52A10-9A9E-4D13-8D7F-185457DD5330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2AE748-0330-4C59-9C47-5B75343160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52A10-9A9E-4D13-8D7F-185457DD5330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2AE748-0330-4C59-9C47-5B753431602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52A10-9A9E-4D13-8D7F-185457DD5330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2AE748-0330-4C59-9C47-5B753431602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52A10-9A9E-4D13-8D7F-185457DD5330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2AE748-0330-4C59-9C47-5B753431602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ED52A10-9A9E-4D13-8D7F-185457DD5330}" type="datetimeFigureOut">
              <a:rPr lang="pl-PL" smtClean="0"/>
              <a:pPr/>
              <a:t>2015-06-17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62AE748-0330-4C59-9C47-5B753431602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jpeg"/><Relationship Id="rId7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1.gif"/><Relationship Id="rId7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482" name="Picture 2" descr="http://www.on-eco.pl/wp-content/uploads/2015/05/oz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443575" cy="4752528"/>
          </a:xfrm>
          <a:prstGeom prst="rect">
            <a:avLst/>
          </a:prstGeom>
          <a:noFill/>
        </p:spPr>
      </p:pic>
      <p:sp useBgFill="1">
        <p:nvSpPr>
          <p:cNvPr id="8" name="pole tekstowe 7"/>
          <p:cNvSpPr txBox="1"/>
          <p:nvPr/>
        </p:nvSpPr>
        <p:spPr>
          <a:xfrm>
            <a:off x="179512" y="548680"/>
            <a:ext cx="5797152" cy="2460962"/>
          </a:xfrm>
          <a:prstGeom prst="foldedCorne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TECHNIK URZĄDZEŃ </a:t>
            </a:r>
            <a:br>
              <a:rPr lang="pl-PL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pl-PL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SYSTEMÓW ENERGETYKI ODNAWIALNEJ</a:t>
            </a:r>
          </a:p>
          <a:p>
            <a:pPr algn="ctr"/>
            <a:r>
              <a:rPr lang="pl-PL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ZAWODEM PRZYSZŁOŚCI </a:t>
            </a:r>
            <a:endParaRPr lang="pl-PL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 useBgFill="1">
        <p:nvSpPr>
          <p:cNvPr id="9" name="pole tekstowe 8"/>
          <p:cNvSpPr txBox="1"/>
          <p:nvPr/>
        </p:nvSpPr>
        <p:spPr>
          <a:xfrm>
            <a:off x="5292080" y="5661248"/>
            <a:ext cx="3564904" cy="991731"/>
          </a:xfrm>
          <a:prstGeom prst="foldedCorne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Przygotowała:</a:t>
            </a:r>
          </a:p>
          <a:p>
            <a:pPr algn="ctr"/>
            <a:r>
              <a:rPr lang="pl-P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 Anna Twarowska</a:t>
            </a:r>
            <a:endParaRPr lang="pl-PL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"/>
            <a:ext cx="1663165" cy="404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63689" y="0"/>
            <a:ext cx="1224136" cy="359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059832" y="0"/>
            <a:ext cx="1224136" cy="3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355976" y="1"/>
            <a:ext cx="452204" cy="40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4932040" y="0"/>
            <a:ext cx="864096" cy="3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rostokąt 12"/>
          <p:cNvSpPr/>
          <p:nvPr/>
        </p:nvSpPr>
        <p:spPr>
          <a:xfrm>
            <a:off x="0" y="6119336"/>
            <a:ext cx="5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i="1" dirty="0" smtClean="0"/>
              <a:t>Projekt jest współfinansowany przez Unię Europejską ze środków Europejskiego Funduszu Społecznego.</a:t>
            </a:r>
            <a:endParaRPr lang="pl-PL" sz="800" dirty="0" smtClean="0"/>
          </a:p>
          <a:p>
            <a:r>
              <a:rPr lang="pl-PL" sz="1400" i="1" dirty="0" smtClean="0"/>
              <a:t> 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4139952" y="6427113"/>
            <a:ext cx="5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i="1" dirty="0" smtClean="0"/>
              <a:t>Projekt jest współfinansowany przez Unię Europejską ze środków Europejskiego Funduszu Społecznego.</a:t>
            </a:r>
            <a:endParaRPr lang="pl-PL" sz="800" dirty="0" smtClean="0"/>
          </a:p>
          <a:p>
            <a:r>
              <a:rPr lang="pl-PL" sz="1400" i="1" dirty="0" smtClean="0"/>
              <a:t> </a:t>
            </a:r>
            <a:endParaRPr lang="pl-PL" sz="1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79912" y="0"/>
            <a:ext cx="1403647" cy="34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20072" y="0"/>
            <a:ext cx="1132360" cy="33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72200" y="0"/>
            <a:ext cx="1224136" cy="3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40352" y="0"/>
            <a:ext cx="452204" cy="40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8279904" y="0"/>
            <a:ext cx="864096" cy="3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rostokąt 13"/>
          <p:cNvSpPr/>
          <p:nvPr/>
        </p:nvSpPr>
        <p:spPr>
          <a:xfrm>
            <a:off x="1331640" y="1124744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</a:rPr>
              <a:t>Absolwent szkoły kształcącej w zawodzie technik urządzeń </a:t>
            </a:r>
            <a:br>
              <a:rPr lang="pl-PL" b="1" dirty="0" smtClean="0">
                <a:solidFill>
                  <a:srgbClr val="002060"/>
                </a:solidFill>
              </a:rPr>
            </a:br>
            <a:r>
              <a:rPr lang="pl-PL" b="1" dirty="0" smtClean="0">
                <a:solidFill>
                  <a:srgbClr val="002060"/>
                </a:solidFill>
              </a:rPr>
              <a:t>i systemów energetyki odnawialnej powinien być przygotowany do wykonywania następujących zadań zawodowych: </a:t>
            </a:r>
          </a:p>
          <a:p>
            <a:endParaRPr lang="pl-PL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arenR"/>
            </a:pPr>
            <a:r>
              <a:rPr lang="pl-PL" dirty="0" smtClean="0"/>
              <a:t>organizowania i wykonywania prac związanych z montażem instalacji systemów energetyki odnawialnej; </a:t>
            </a:r>
          </a:p>
          <a:p>
            <a:pPr marL="342900" indent="-342900">
              <a:buAutoNum type="arabicParenR"/>
            </a:pPr>
            <a:endParaRPr lang="pl-PL" dirty="0" smtClean="0"/>
          </a:p>
          <a:p>
            <a:r>
              <a:rPr lang="pl-PL" dirty="0" smtClean="0"/>
              <a:t>2) montażu i demontażu urządzeń do pozyskiwania energii odnawialnej; </a:t>
            </a:r>
          </a:p>
          <a:p>
            <a:endParaRPr lang="pl-PL" dirty="0" smtClean="0"/>
          </a:p>
          <a:p>
            <a:r>
              <a:rPr lang="pl-PL" dirty="0" smtClean="0"/>
              <a:t>3) kontrolowania pracy urządzeń i instalacji systemów energetyki odnawialnej; </a:t>
            </a:r>
          </a:p>
          <a:p>
            <a:endParaRPr lang="pl-PL" dirty="0" smtClean="0"/>
          </a:p>
          <a:p>
            <a:r>
              <a:rPr lang="pl-PL" dirty="0" smtClean="0"/>
              <a:t>4) wykonywania konserwacji oraz naprawy urządzeń i instalacji systemów energetyki odnawialnej.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4139952" y="6427113"/>
            <a:ext cx="5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i="1" dirty="0" smtClean="0"/>
              <a:t>Projekt jest współfinansowany przez Unię Europejską ze środków Europejskiego Funduszu Społecznego.</a:t>
            </a:r>
            <a:endParaRPr lang="pl-PL" sz="800" dirty="0" smtClean="0"/>
          </a:p>
          <a:p>
            <a:r>
              <a:rPr lang="pl-PL" sz="1400" i="1" dirty="0" smtClean="0"/>
              <a:t> </a:t>
            </a:r>
            <a:endParaRPr lang="pl-PL" sz="1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79912" y="0"/>
            <a:ext cx="1403647" cy="34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20072" y="0"/>
            <a:ext cx="1132360" cy="33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72200" y="0"/>
            <a:ext cx="1224136" cy="3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40352" y="0"/>
            <a:ext cx="452204" cy="40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8279904" y="0"/>
            <a:ext cx="864096" cy="3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rostokąt 13"/>
          <p:cNvSpPr/>
          <p:nvPr/>
        </p:nvSpPr>
        <p:spPr>
          <a:xfrm>
            <a:off x="1907704" y="1772816"/>
            <a:ext cx="6840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Absolwent w zawodzie technik urządzeń i systemów energetyki odnawialnej może kontynuować </a:t>
            </a:r>
            <a:r>
              <a:rPr lang="pl-PL" sz="3200" b="1" smtClean="0">
                <a:solidFill>
                  <a:srgbClr val="C00000"/>
                </a:solidFill>
              </a:rPr>
              <a:t>edukację wyższej </a:t>
            </a:r>
            <a:r>
              <a:rPr lang="pl-PL" sz="3200" b="1" dirty="0" smtClean="0">
                <a:solidFill>
                  <a:srgbClr val="C00000"/>
                </a:solidFill>
              </a:rPr>
              <a:t>uczelni </a:t>
            </a:r>
            <a:endParaRPr lang="pl-PL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95536" y="1772816"/>
            <a:ext cx="8291264" cy="25782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sposób na stan środowiska naturalnego.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427984" y="4221088"/>
            <a:ext cx="44644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Rysunek 2: Miejsca pracy związane z produkcja energii elektrycznej, z podziałem na technologie</a:t>
            </a:r>
          </a:p>
          <a:p>
            <a:r>
              <a:rPr lang="pl-PL" sz="1600" dirty="0" smtClean="0"/>
              <a:t>wytwarzania w roku 2010, 2020 i 2030 (przy założeniu, ze w roku 2010 z importu pochodzić będzie 100% urządzeń do produkcji energii elektrycznej z wiatru, w roku 2020 - 50%, a w roku 2030 wszystkie urządzenia będą produkowane w Polsce)].</a:t>
            </a:r>
            <a:endParaRPr lang="pl-PL" sz="1600" dirty="0"/>
          </a:p>
        </p:txBody>
      </p:sp>
      <p:sp>
        <p:nvSpPr>
          <p:cNvPr id="7" name="Prostokąt 6"/>
          <p:cNvSpPr/>
          <p:nvPr/>
        </p:nvSpPr>
        <p:spPr>
          <a:xfrm>
            <a:off x="1259632" y="40466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Perspektywy zatrudnienia w OZE w Polsce </a:t>
            </a: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dirty="0" smtClean="0"/>
              <a:t>(„Pracując dla klimatu. Zielone miejsca pracy”, Greenpeace </a:t>
            </a:r>
            <a:r>
              <a:rPr lang="pl-PL" dirty="0" smtClean="0"/>
              <a:t>Polska, 2014r.)</a:t>
            </a:r>
            <a:endParaRPr lang="pl-PL" dirty="0"/>
          </a:p>
        </p:txBody>
      </p:sp>
      <p:pic>
        <p:nvPicPr>
          <p:cNvPr id="2050" name="Picture 2" descr="http://www.new.pasywny-budynek.pl/uploaded/Image/Artykuly/perspektywy%20zatrudnienia%20w%20oze/a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390487" cy="3031714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0" y="4221088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Rysunek 1: Miejsca pracy w Polsce związane z produkcją energii elektrycznej, z podziałem na</a:t>
            </a:r>
          </a:p>
          <a:p>
            <a:r>
              <a:rPr lang="pl-PL" sz="1600" dirty="0" smtClean="0"/>
              <a:t>technologie wytwarzania w roku 2010, 2020 i 2030 (przy założeniu, że 100% urządzeń do produkcji energii elektrycznej z wiatru pochodzić będzie z importu)</a:t>
            </a:r>
            <a:endParaRPr lang="pl-PL" sz="1600" dirty="0"/>
          </a:p>
        </p:txBody>
      </p:sp>
      <p:pic>
        <p:nvPicPr>
          <p:cNvPr id="2052" name="Picture 4" descr="http://www.new.pasywny-budynek.pl/uploaded/Image/Artykuly/perspektywy%20zatrudnienia%20w%20oze/a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543" y="1052736"/>
            <a:ext cx="4695457" cy="3024336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0" y="6119336"/>
            <a:ext cx="5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i="1" dirty="0" smtClean="0"/>
              <a:t>Projekt jest współfinansowany przez Unię Europejską ze środków Europejskiego Funduszu Społecznego.</a:t>
            </a:r>
            <a:endParaRPr lang="pl-PL" sz="800" dirty="0" smtClean="0"/>
          </a:p>
          <a:p>
            <a:r>
              <a:rPr lang="pl-PL" sz="1400" i="1" dirty="0" smtClean="0"/>
              <a:t> </a:t>
            </a:r>
            <a:endParaRPr lang="pl-PL" sz="1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79912" y="0"/>
            <a:ext cx="1403647" cy="34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20072" y="0"/>
            <a:ext cx="1132360" cy="33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372200" y="0"/>
            <a:ext cx="1224136" cy="3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740352" y="0"/>
            <a:ext cx="452204" cy="40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8279904" y="0"/>
            <a:ext cx="864096" cy="3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95536" y="1772816"/>
            <a:ext cx="8291264" cy="25782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sposób na stan środowiska naturalnego.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139952" y="6427113"/>
            <a:ext cx="5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i="1" dirty="0" smtClean="0"/>
              <a:t>Projekt jest współfinansowany przez Unię Europejską ze środków Europejskiego Funduszu Społecznego.</a:t>
            </a:r>
            <a:endParaRPr lang="pl-PL" sz="800" dirty="0" smtClean="0"/>
          </a:p>
          <a:p>
            <a:r>
              <a:rPr lang="pl-PL" sz="1400" i="1" dirty="0" smtClean="0"/>
              <a:t> </a:t>
            </a:r>
            <a:endParaRPr lang="pl-PL" sz="1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79912" y="0"/>
            <a:ext cx="1403647" cy="34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20072" y="0"/>
            <a:ext cx="1132360" cy="33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72200" y="0"/>
            <a:ext cx="1224136" cy="3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40352" y="0"/>
            <a:ext cx="452204" cy="40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8279904" y="0"/>
            <a:ext cx="864096" cy="3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Prostokąt 14"/>
          <p:cNvSpPr/>
          <p:nvPr/>
        </p:nvSpPr>
        <p:spPr>
          <a:xfrm>
            <a:off x="1115616" y="1988840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Rozwój sektora OZE w Polsce</a:t>
            </a:r>
            <a:endParaRPr lang="pl-PL" sz="3200" dirty="0" smtClean="0">
              <a:solidFill>
                <a:srgbClr val="FF0000"/>
              </a:solidFill>
            </a:endParaRPr>
          </a:p>
          <a:p>
            <a:r>
              <a:rPr lang="pl-PL" sz="3200" b="1" dirty="0" smtClean="0">
                <a:solidFill>
                  <a:srgbClr val="FF0000"/>
                </a:solidFill>
              </a:rPr>
              <a:t>to nowe miejsca pracy</a:t>
            </a:r>
            <a:endParaRPr lang="pl-PL" sz="3200" dirty="0" smtClean="0">
              <a:solidFill>
                <a:srgbClr val="FF0000"/>
              </a:solidFill>
            </a:endParaRPr>
          </a:p>
          <a:p>
            <a:r>
              <a:rPr lang="pl-PL" sz="3200" b="1" dirty="0" smtClean="0">
                <a:solidFill>
                  <a:srgbClr val="FF0000"/>
                </a:solidFill>
              </a:rPr>
              <a:t>i potrzeba wykwalifikowanej kadry…</a:t>
            </a:r>
            <a:endParaRPr lang="pl-PL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95536" y="1772816"/>
            <a:ext cx="8291264" cy="25782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sposób na stan środowiska naturalnego.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139952" y="6427113"/>
            <a:ext cx="5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i="1" dirty="0" smtClean="0"/>
              <a:t>Projekt jest współfinansowany przez Unię Europejską ze środków Europejskiego Funduszu Społecznego.</a:t>
            </a:r>
            <a:endParaRPr lang="pl-PL" sz="800" dirty="0" smtClean="0"/>
          </a:p>
          <a:p>
            <a:r>
              <a:rPr lang="pl-PL" sz="1400" i="1" dirty="0" smtClean="0"/>
              <a:t> </a:t>
            </a:r>
            <a:endParaRPr lang="pl-PL" sz="1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79912" y="0"/>
            <a:ext cx="1403647" cy="34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20072" y="0"/>
            <a:ext cx="1132360" cy="33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72200" y="0"/>
            <a:ext cx="1224136" cy="3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40352" y="0"/>
            <a:ext cx="452204" cy="40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8279904" y="0"/>
            <a:ext cx="864096" cy="3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rostokąt 13"/>
          <p:cNvSpPr/>
          <p:nvPr/>
        </p:nvSpPr>
        <p:spPr>
          <a:xfrm>
            <a:off x="1115616" y="548680"/>
            <a:ext cx="80283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Poszukiwani przez pracodawców szczególnie są:</a:t>
            </a:r>
          </a:p>
          <a:p>
            <a:endParaRPr lang="pl-PL" sz="2000" dirty="0" smtClean="0"/>
          </a:p>
          <a:p>
            <a:pPr>
              <a:buFont typeface="Wingdings" pitchFamily="2" charset="2"/>
              <a:buChar char="v"/>
            </a:pPr>
            <a:r>
              <a:rPr lang="pl-PL" sz="2000" dirty="0" smtClean="0"/>
              <a:t> Specjaliści w dziedzinie konstrukcji oraz budowy instalacji OZE</a:t>
            </a:r>
          </a:p>
          <a:p>
            <a:pPr>
              <a:buFont typeface="Wingdings" pitchFamily="2" charset="2"/>
              <a:buChar char="v"/>
            </a:pPr>
            <a:r>
              <a:rPr lang="pl-PL" sz="2000" dirty="0" smtClean="0"/>
              <a:t> Projektanci, Monterzy oraz Sprzedawcy </a:t>
            </a:r>
          </a:p>
          <a:p>
            <a:pPr>
              <a:buFont typeface="Wingdings" pitchFamily="2" charset="2"/>
              <a:buChar char="v"/>
            </a:pPr>
            <a:r>
              <a:rPr lang="pl-PL" sz="2000" dirty="0" smtClean="0"/>
              <a:t>Operatorzy instalacji OZE</a:t>
            </a:r>
          </a:p>
          <a:p>
            <a:pPr>
              <a:buFont typeface="Wingdings" pitchFamily="2" charset="2"/>
              <a:buChar char="v"/>
            </a:pPr>
            <a:r>
              <a:rPr lang="pl-PL" sz="2000" dirty="0" smtClean="0"/>
              <a:t>Technicy serwisu i utrzymania instalacji OZE</a:t>
            </a:r>
          </a:p>
          <a:p>
            <a:pPr>
              <a:buFont typeface="Wingdings" pitchFamily="2" charset="2"/>
              <a:buChar char="v"/>
            </a:pPr>
            <a:r>
              <a:rPr lang="pl-PL" sz="2000" dirty="0" smtClean="0"/>
              <a:t>Managerowie ds. ochrony środowiska</a:t>
            </a:r>
          </a:p>
          <a:p>
            <a:pPr>
              <a:buFont typeface="Wingdings" pitchFamily="2" charset="2"/>
              <a:buChar char="v"/>
            </a:pPr>
            <a:r>
              <a:rPr lang="pl-PL" sz="2000" dirty="0" smtClean="0"/>
              <a:t>Eksperci rozwoju biznesu związanego z energetyką OZE </a:t>
            </a:r>
            <a:br>
              <a:rPr lang="pl-PL" sz="2000" dirty="0" smtClean="0"/>
            </a:br>
            <a:r>
              <a:rPr lang="pl-PL" sz="2000" dirty="0" smtClean="0"/>
              <a:t>i doradcy inwestycyjni</a:t>
            </a:r>
          </a:p>
          <a:p>
            <a:pPr>
              <a:buFont typeface="Wingdings" pitchFamily="2" charset="2"/>
              <a:buChar char="v"/>
            </a:pPr>
            <a:r>
              <a:rPr lang="pl-PL" sz="2000" dirty="0" smtClean="0"/>
              <a:t> Eksperci, doradcy ds. lokalnej, krajowej i międzynarodowej polityki</a:t>
            </a:r>
          </a:p>
          <a:p>
            <a:r>
              <a:rPr lang="pl-PL" sz="2000" dirty="0" smtClean="0"/>
              <a:t>OZE</a:t>
            </a:r>
          </a:p>
          <a:p>
            <a:pPr>
              <a:buFont typeface="Wingdings" pitchFamily="2" charset="2"/>
              <a:buChar char="v"/>
            </a:pPr>
            <a:r>
              <a:rPr lang="pl-PL" sz="2000" dirty="0" smtClean="0"/>
              <a:t> Specjaliści w zakresie badań i rozwoju w obszarze OZE...</a:t>
            </a:r>
            <a:endParaRPr lang="pl-PL" sz="2000" b="1" dirty="0" smtClean="0"/>
          </a:p>
          <a:p>
            <a:pPr>
              <a:buFont typeface="Wingdings" pitchFamily="2" charset="2"/>
              <a:buChar char="v"/>
            </a:pPr>
            <a:endParaRPr lang="pl-PL" sz="2000" b="1" dirty="0" smtClean="0"/>
          </a:p>
          <a:p>
            <a:pPr>
              <a:buFont typeface="Wingdings" pitchFamily="2" charset="2"/>
              <a:buChar char="v"/>
            </a:pPr>
            <a:endParaRPr lang="pl-PL" sz="2000" dirty="0" smtClean="0"/>
          </a:p>
          <a:p>
            <a:r>
              <a:rPr lang="pl-PL" sz="2000" b="1" dirty="0" smtClean="0"/>
              <a:t> </a:t>
            </a:r>
            <a:endParaRPr lang="pl-PL" sz="2000" dirty="0" smtClean="0"/>
          </a:p>
          <a:p>
            <a:r>
              <a:rPr lang="pl-PL" sz="2000" b="1" dirty="0" smtClean="0"/>
              <a:t>Źródło: Przegląd serwisów pracy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95536" y="1772816"/>
            <a:ext cx="8291264" cy="25782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sposób na stan środowiska naturalnego.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139952" y="6427113"/>
            <a:ext cx="5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i="1" dirty="0" smtClean="0"/>
              <a:t>Projekt jest współfinansowany przez Unię Europejską ze środków Europejskiego Funduszu Społecznego.</a:t>
            </a:r>
            <a:endParaRPr lang="pl-PL" sz="800" dirty="0" smtClean="0"/>
          </a:p>
          <a:p>
            <a:r>
              <a:rPr lang="pl-PL" sz="1400" i="1" dirty="0" smtClean="0"/>
              <a:t> </a:t>
            </a:r>
            <a:endParaRPr lang="pl-PL" sz="1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79912" y="0"/>
            <a:ext cx="1403647" cy="34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20072" y="0"/>
            <a:ext cx="1132360" cy="33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72200" y="0"/>
            <a:ext cx="1224136" cy="3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40352" y="0"/>
            <a:ext cx="452204" cy="40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8279904" y="0"/>
            <a:ext cx="864096" cy="3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rostokąt 13"/>
          <p:cNvSpPr/>
          <p:nvPr/>
        </p:nvSpPr>
        <p:spPr>
          <a:xfrm>
            <a:off x="1007096" y="404664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MOŻLIWOSCI ZATRUDNIENIA:</a:t>
            </a:r>
          </a:p>
          <a:p>
            <a:pPr algn="ctr"/>
            <a:endParaRPr lang="pl-PL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firmy i przedsiębiorstwa zajmujące się instalacją i produkcją kolektorów słonecznych, ogniw fotowoltaicznych, pomp ciepła, pieców na biomasę i urządzeń technicznych energii odnawialnej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serwisy obsługi w/</a:t>
            </a:r>
            <a:r>
              <a:rPr lang="pl-PL" dirty="0" err="1" smtClean="0"/>
              <a:t>w</a:t>
            </a:r>
            <a:r>
              <a:rPr lang="pl-PL" dirty="0" smtClean="0"/>
              <a:t> urządzeń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firmy zajmujące sie montażem kotłowni ekologicznych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firmy dystrybutorskie i doradcze zajmujące się urządzeniami odnawialnych źródeł energii,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hurtownie instalatorstwa sanitarnego,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centra ekologicznych systemów grzewczych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w organizacjach, przedsiębiorstwach i instytucjach zajmujących się odnawialnymi źródłami energii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w zakładach wytwarzających, przetwarzających i przesyłających energię elektryczną (elektrownie i zakłady energetyczne)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w administracji publicznej, bankach, gdzie potrzebny będzie doradca techniczny do zaopiniowania dokumentacji technicznej instalacji (np. po to aby przyznać osobie zainteresowanej korzystny kredyt)</a:t>
            </a:r>
          </a:p>
          <a:p>
            <a:pPr>
              <a:buFont typeface="Wingdings" pitchFamily="2" charset="2"/>
              <a:buChar char="v"/>
            </a:pPr>
            <a:endParaRPr lang="pl-PL" dirty="0" smtClean="0"/>
          </a:p>
          <a:p>
            <a:r>
              <a:rPr lang="pl-PL" b="1" dirty="0" smtClean="0">
                <a:solidFill>
                  <a:srgbClr val="FF0000"/>
                </a:solidFill>
              </a:rPr>
              <a:t>Osoby przedsiębiorcze mogą tworzyć własne firmy, w szczególności w obszarze małych, zdecentralizowanych instalacji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95536" y="1772816"/>
            <a:ext cx="8291264" cy="25782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sposób na stan środowiska naturalnego.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139952" y="6427113"/>
            <a:ext cx="5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i="1" dirty="0" smtClean="0"/>
              <a:t>Projekt jest współfinansowany przez Unię Europejską ze środków Europejskiego Funduszu Społecznego.</a:t>
            </a:r>
            <a:endParaRPr lang="pl-PL" sz="800" dirty="0" smtClean="0"/>
          </a:p>
          <a:p>
            <a:r>
              <a:rPr lang="pl-PL" sz="1400" i="1" dirty="0" smtClean="0"/>
              <a:t> </a:t>
            </a:r>
            <a:endParaRPr lang="pl-PL" sz="1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79912" y="0"/>
            <a:ext cx="1403647" cy="34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20072" y="0"/>
            <a:ext cx="1132360" cy="33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72200" y="0"/>
            <a:ext cx="1224136" cy="3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40352" y="0"/>
            <a:ext cx="452204" cy="40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8279904" y="0"/>
            <a:ext cx="864096" cy="3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rostokąt 13"/>
          <p:cNvSpPr/>
          <p:nvPr/>
        </p:nvSpPr>
        <p:spPr>
          <a:xfrm>
            <a:off x="1187624" y="2348880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Ile zarabia </a:t>
            </a:r>
            <a:br>
              <a:rPr lang="pl-PL" sz="3200" b="1" dirty="0" smtClean="0">
                <a:solidFill>
                  <a:srgbClr val="FF0000"/>
                </a:solidFill>
              </a:rPr>
            </a:br>
            <a:r>
              <a:rPr lang="pl-PL" sz="3200" b="1" dirty="0" smtClean="0">
                <a:solidFill>
                  <a:srgbClr val="FF0000"/>
                </a:solidFill>
              </a:rPr>
              <a:t>technik urządzeń i systemów energetyki odnawialnej ???</a:t>
            </a:r>
            <a:endParaRPr lang="pl-PL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95536" y="1772816"/>
            <a:ext cx="8291264" cy="25782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sposób na stan środowiska naturalnego.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139952" y="6427113"/>
            <a:ext cx="5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i="1" dirty="0" smtClean="0"/>
              <a:t>Projekt jest współfinansowany przez Unię Europejską ze środków Europejskiego Funduszu Społecznego.</a:t>
            </a:r>
            <a:endParaRPr lang="pl-PL" sz="800" dirty="0" smtClean="0"/>
          </a:p>
          <a:p>
            <a:r>
              <a:rPr lang="pl-PL" sz="1400" i="1" dirty="0" smtClean="0"/>
              <a:t> </a:t>
            </a:r>
            <a:endParaRPr lang="pl-PL" sz="1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79912" y="0"/>
            <a:ext cx="1403647" cy="34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20072" y="0"/>
            <a:ext cx="1132360" cy="33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72200" y="0"/>
            <a:ext cx="1224136" cy="3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40352" y="0"/>
            <a:ext cx="452204" cy="40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8279904" y="0"/>
            <a:ext cx="864096" cy="3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rostokąt 13"/>
          <p:cNvSpPr/>
          <p:nvPr/>
        </p:nvSpPr>
        <p:spPr>
          <a:xfrm>
            <a:off x="1259632" y="476672"/>
            <a:ext cx="74168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Podsumowanie</a:t>
            </a:r>
            <a:endParaRPr lang="pl-PL" sz="2400" dirty="0" smtClean="0">
              <a:solidFill>
                <a:srgbClr val="FF0000"/>
              </a:solidFill>
            </a:endParaRPr>
          </a:p>
          <a:p>
            <a:r>
              <a:rPr lang="pl-PL" b="1" dirty="0" smtClean="0"/>
              <a:t> </a:t>
            </a:r>
            <a:endParaRPr lang="pl-PL" dirty="0" smtClean="0"/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Odnawialne źródła energii to przyszłość energetyki i obecna konieczność stosowania wynikająca z systematycznego wzrostu cen paliw oraz rosnącej świadomości w zakresie niezbędnej ochrony środowiska naturalnego.</a:t>
            </a:r>
          </a:p>
          <a:p>
            <a:pPr lvl="0">
              <a:buFont typeface="Wingdings" pitchFamily="2" charset="2"/>
              <a:buChar char="v"/>
            </a:pPr>
            <a:endParaRPr lang="pl-PL" dirty="0" smtClean="0"/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 W Polsce udział energii odnawialnej w całkowitej energii produkowanej rocznie stale rośnie. Perspektywy tego wzrostu są ogromne, a nasycenie rynku niewielkie, co przemawia za kształceniem na kierunku technik urządzeń i systemów energetyki odnawialnej. Po ukończeniu szkoły można podjąć studia w tej specjalności. </a:t>
            </a:r>
          </a:p>
          <a:p>
            <a:pPr lvl="0">
              <a:buFont typeface="Wingdings" pitchFamily="2" charset="2"/>
              <a:buChar char="v"/>
            </a:pPr>
            <a:endParaRPr lang="pl-PL" dirty="0" smtClean="0"/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Absolwenci kierunku technik urządzeń i systemów energetyki odnawialnej są poszukiwanymi fachowcami w firmach specjalizujących się w odnawialnych źródłach energii.</a:t>
            </a:r>
          </a:p>
          <a:p>
            <a:pPr lvl="0">
              <a:buFont typeface="Wingdings" pitchFamily="2" charset="2"/>
              <a:buChar char="v"/>
            </a:pPr>
            <a:endParaRPr lang="pl-PL" dirty="0" smtClean="0"/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Wykwalifikowane osoby mogą także prowadzić własną firmę usługowo - handlową, montując i serwisując instalacje i urządzenia OZE.</a:t>
            </a:r>
          </a:p>
          <a:p>
            <a:pPr lvl="0">
              <a:buFont typeface="Wingdings" pitchFamily="2" charset="2"/>
              <a:buChar char="v"/>
            </a:pPr>
            <a:endParaRPr lang="pl-PL" dirty="0" smtClean="0"/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Specjalista w tej dziedzinie może liczyć na wysokie zarobki i pewną pracę! </a:t>
            </a:r>
          </a:p>
          <a:p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482" name="Picture 2" descr="http://www.on-eco.pl/wp-content/uploads/2015/05/oz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443575" cy="4752528"/>
          </a:xfrm>
          <a:prstGeom prst="rect">
            <a:avLst/>
          </a:prstGeom>
          <a:noFill/>
        </p:spPr>
      </p:pic>
      <p:sp useBgFill="1">
        <p:nvSpPr>
          <p:cNvPr id="9" name="pole tekstowe 8"/>
          <p:cNvSpPr txBox="1"/>
          <p:nvPr/>
        </p:nvSpPr>
        <p:spPr>
          <a:xfrm>
            <a:off x="5292080" y="5661248"/>
            <a:ext cx="3564904" cy="991731"/>
          </a:xfrm>
          <a:prstGeom prst="foldedCorne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Przygotowała:</a:t>
            </a:r>
          </a:p>
          <a:p>
            <a:pPr algn="ctr"/>
            <a:r>
              <a:rPr lang="pl-P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 Anna Twarowska</a:t>
            </a:r>
            <a:endParaRPr lang="pl-PL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"/>
            <a:ext cx="1663165" cy="404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63689" y="0"/>
            <a:ext cx="1224136" cy="359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059832" y="0"/>
            <a:ext cx="1224136" cy="3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355976" y="1"/>
            <a:ext cx="452204" cy="40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4932040" y="0"/>
            <a:ext cx="864096" cy="3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rostokąt 12"/>
          <p:cNvSpPr/>
          <p:nvPr/>
        </p:nvSpPr>
        <p:spPr>
          <a:xfrm>
            <a:off x="0" y="6119336"/>
            <a:ext cx="5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i="1" dirty="0" smtClean="0"/>
              <a:t>Projekt jest współfinansowany przez Unię Europejską ze środków Europejskiego Funduszu Społecznego.</a:t>
            </a:r>
            <a:endParaRPr lang="pl-PL" sz="800" dirty="0" smtClean="0"/>
          </a:p>
          <a:p>
            <a:r>
              <a:rPr lang="pl-PL" sz="1400" i="1" dirty="0" smtClean="0"/>
              <a:t> </a:t>
            </a:r>
            <a:endParaRPr lang="pl-PL" sz="1400" dirty="0"/>
          </a:p>
        </p:txBody>
      </p:sp>
      <p:sp useBgFill="1">
        <p:nvSpPr>
          <p:cNvPr id="14" name="pole tekstowe 13"/>
          <p:cNvSpPr txBox="1"/>
          <p:nvPr/>
        </p:nvSpPr>
        <p:spPr>
          <a:xfrm>
            <a:off x="467544" y="1052736"/>
            <a:ext cx="5797152" cy="697885"/>
          </a:xfrm>
          <a:prstGeom prst="foldedCorne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Dziękuję za uwagę</a:t>
            </a:r>
            <a:endParaRPr lang="pl-PL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331640" y="1772816"/>
            <a:ext cx="7355160" cy="25782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pl-PL" sz="2400" b="1" dirty="0" smtClean="0"/>
              <a:t>Zasoby źródeł konwencjonalnych nieustannie maleją, a obecna technologia ich pozyskiwania i przetwarzania wpływa w bardzo negatywny sposób na stan środowiska naturalnego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źródeł konwencjonalnych nieustannie maleją, a obecna technologia ich pozyskiwania i przetwarzania wpływa w bardzo negatywny sposób na stan środowiska naturalnego.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07904" y="0"/>
            <a:ext cx="1259630" cy="30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2040" y="0"/>
            <a:ext cx="1132360" cy="33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56176" y="0"/>
            <a:ext cx="1224136" cy="3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452320" y="0"/>
            <a:ext cx="452204" cy="40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7956376" y="0"/>
            <a:ext cx="864096" cy="3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rostokąt 9"/>
          <p:cNvSpPr/>
          <p:nvPr/>
        </p:nvSpPr>
        <p:spPr>
          <a:xfrm>
            <a:off x="4139952" y="6093296"/>
            <a:ext cx="5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i="1" dirty="0" smtClean="0"/>
              <a:t>Projekt jest współfinansowany przez Unię Europejską ze środków Europejskiego Funduszu Społecznego.</a:t>
            </a:r>
            <a:endParaRPr lang="pl-PL" sz="800" dirty="0" smtClean="0"/>
          </a:p>
          <a:p>
            <a:r>
              <a:rPr lang="pl-PL" sz="1400" i="1" dirty="0" smtClean="0"/>
              <a:t> 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39552" y="3212976"/>
            <a:ext cx="8229600" cy="15121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PRZYSZŁOŚĆ ENERGETYKI NALEŻY DO ODNAWIALNYCH ŹRÓDEŁ ENERGII 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b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3600" b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2843808" cy="1080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3200" b="1" smtClean="0"/>
              <a:t>Energia słoneczna</a:t>
            </a:r>
            <a:endParaRPr lang="pl-PL" sz="3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372200" y="692696"/>
            <a:ext cx="277180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3200" b="1" dirty="0"/>
              <a:t>E</a:t>
            </a:r>
            <a:r>
              <a:rPr lang="pl-PL" sz="3200" b="1" dirty="0" smtClean="0"/>
              <a:t>nergia wiatru</a:t>
            </a:r>
            <a:endParaRPr lang="pl-PL" sz="32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99592" y="5238492"/>
            <a:ext cx="2808312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3200" b="1" dirty="0" smtClean="0"/>
              <a:t>Energia wody</a:t>
            </a:r>
            <a:endParaRPr lang="pl-PL" sz="32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59832" y="1484784"/>
            <a:ext cx="313184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3200" b="1" dirty="0" smtClean="0"/>
              <a:t>Energia geotermalna</a:t>
            </a:r>
            <a:endParaRPr lang="pl-PL" sz="3200" dirty="0"/>
          </a:p>
        </p:txBody>
      </p:sp>
      <p:sp>
        <p:nvSpPr>
          <p:cNvPr id="9" name="Prostokąt 8"/>
          <p:cNvSpPr/>
          <p:nvPr/>
        </p:nvSpPr>
        <p:spPr>
          <a:xfrm>
            <a:off x="4860032" y="5229200"/>
            <a:ext cx="320384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b="1" dirty="0" smtClean="0"/>
              <a:t>Biomasa </a:t>
            </a:r>
            <a:endParaRPr lang="pl-PL" sz="3200" dirty="0">
              <a:solidFill>
                <a:srgbClr val="C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79912" y="0"/>
            <a:ext cx="1403647" cy="34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20072" y="0"/>
            <a:ext cx="1132360" cy="33265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Prostokąt 14"/>
          <p:cNvSpPr/>
          <p:nvPr/>
        </p:nvSpPr>
        <p:spPr>
          <a:xfrm>
            <a:off x="4139952" y="6093296"/>
            <a:ext cx="5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i="1" dirty="0" smtClean="0"/>
              <a:t>Projekt jest współfinansowany przez Unię Europejską ze środków Europejskiego Funduszu Społecznego.</a:t>
            </a:r>
            <a:endParaRPr lang="pl-PL" sz="800" dirty="0" smtClean="0"/>
          </a:p>
          <a:p>
            <a:r>
              <a:rPr lang="pl-PL" sz="1400" i="1" dirty="0" smtClean="0"/>
              <a:t> </a:t>
            </a:r>
            <a:endParaRPr lang="pl-PL" sz="1400" dirty="0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72200" y="0"/>
            <a:ext cx="1224136" cy="3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40352" y="0"/>
            <a:ext cx="452204" cy="40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8279904" y="0"/>
            <a:ext cx="864096" cy="3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971600" y="764704"/>
            <a:ext cx="7931224" cy="8640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pl-PL" sz="2400" dirty="0">
              <a:noFill/>
            </a:endParaRPr>
          </a:p>
          <a:p>
            <a:pPr algn="ctr">
              <a:spcBef>
                <a:spcPct val="0"/>
              </a:spcBef>
            </a:pPr>
            <a:r>
              <a:rPr lang="pl-PL" sz="2400" b="1" dirty="0" smtClean="0">
                <a:solidFill>
                  <a:srgbClr val="002060"/>
                </a:solidFill>
              </a:rPr>
              <a:t>KORZYŚCI  </a:t>
            </a:r>
            <a:r>
              <a:rPr lang="pl-PL" sz="2400" b="1" dirty="0">
                <a:solidFill>
                  <a:srgbClr val="002060"/>
                </a:solidFill>
              </a:rPr>
              <a:t>WYKORZYSTANIA ODNAWIALNYCH ŹRÓDEŁ ENERGII  </a:t>
            </a:r>
            <a:endParaRPr lang="pl-PL" sz="2400" dirty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h pozyskiwania i przetwarzania wpływa w bardzo negatywny sposób na stan środowiska naturalnego.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Obraz 2" descr="http://elgra-inowroclaw.eu/elgra/wp-content/uploads/2014/04/ELGRA_korzy%C5%9Bci-wynikaj%C4%85ce-z-odnawialnych-%C5%BAr%C3%B3de%C5%82-energii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624736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4139952" y="6427113"/>
            <a:ext cx="5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i="1" dirty="0" smtClean="0"/>
              <a:t>Projekt jest współfinansowany przez Unię Europejską ze środków Europejskiego Funduszu Społecznego.</a:t>
            </a:r>
            <a:endParaRPr lang="pl-PL" sz="800" dirty="0" smtClean="0"/>
          </a:p>
          <a:p>
            <a:r>
              <a:rPr lang="pl-PL" sz="1400" i="1" dirty="0" smtClean="0"/>
              <a:t> </a:t>
            </a:r>
            <a:endParaRPr lang="pl-PL" sz="1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79912" y="0"/>
            <a:ext cx="1403647" cy="34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20072" y="0"/>
            <a:ext cx="1132360" cy="33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372200" y="0"/>
            <a:ext cx="1224136" cy="3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740352" y="0"/>
            <a:ext cx="452204" cy="40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8279904" y="0"/>
            <a:ext cx="864096" cy="3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95536" y="1772816"/>
            <a:ext cx="8291264" cy="25782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sposób na stan środowiska naturalnego.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Obraz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7272808" cy="4323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19672" y="5013176"/>
            <a:ext cx="71287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Rys. Rodzaj polityki energetycznej jaki zdaniem respondentów powinien być rozwijany w Polsce w niedalekiej przyszłości (respondenci mogli wskazać dwie odpowiedzi). Źródło: CBOS dla Greenpeace Polska</a:t>
            </a:r>
            <a:endParaRPr kumimoji="0" lang="pl-PL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139952" y="6427113"/>
            <a:ext cx="5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i="1" dirty="0" smtClean="0"/>
              <a:t>Projekt jest współfinansowany przez Unię Europejską ze środków Europejskiego Funduszu Społecznego.</a:t>
            </a:r>
            <a:endParaRPr lang="pl-PL" sz="800" dirty="0" smtClean="0"/>
          </a:p>
          <a:p>
            <a:r>
              <a:rPr lang="pl-PL" sz="1400" i="1" dirty="0" smtClean="0"/>
              <a:t> </a:t>
            </a:r>
            <a:endParaRPr lang="pl-PL" sz="1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79912" y="0"/>
            <a:ext cx="1403647" cy="34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20072" y="0"/>
            <a:ext cx="1132360" cy="33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372200" y="0"/>
            <a:ext cx="1224136" cy="3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740352" y="0"/>
            <a:ext cx="452204" cy="40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8279904" y="0"/>
            <a:ext cx="864096" cy="3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95536" y="1772816"/>
            <a:ext cx="8291264" cy="25782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sposób na stan środowiska naturalnego.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60" name="Picture 4" descr="http://www.otwartaenergia.pl/wp-content/uploads/pliki/kolektory-slonecz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6098257" cy="4128275"/>
          </a:xfrm>
          <a:prstGeom prst="rect">
            <a:avLst/>
          </a:prstGeom>
          <a:noFill/>
        </p:spPr>
      </p:pic>
      <p:pic>
        <p:nvPicPr>
          <p:cNvPr id="8" name="Obraz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3645024"/>
            <a:ext cx="4104496" cy="246977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139952" y="6165304"/>
            <a:ext cx="5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i="1" dirty="0" smtClean="0"/>
              <a:t>Projekt jest współfinansowany przez Unię Europejską ze środków Europejskiego Funduszu Społecznego.</a:t>
            </a:r>
            <a:endParaRPr lang="pl-PL" sz="800" dirty="0" smtClean="0"/>
          </a:p>
          <a:p>
            <a:r>
              <a:rPr lang="pl-PL" sz="1400" i="1" dirty="0" smtClean="0"/>
              <a:t> </a:t>
            </a:r>
            <a:endParaRPr lang="pl-PL" sz="14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8279904" y="0"/>
            <a:ext cx="864096" cy="3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40352" y="0"/>
            <a:ext cx="452204" cy="40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372200" y="0"/>
            <a:ext cx="1224136" cy="3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220072" y="0"/>
            <a:ext cx="1132360" cy="33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779912" y="0"/>
            <a:ext cx="1403647" cy="34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95536" y="1772816"/>
            <a:ext cx="8291264" cy="25782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sposób na stan środowiska naturalnego.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63688" y="332656"/>
            <a:ext cx="648072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b="1" dirty="0" smtClean="0"/>
              <a:t>Nazwa zawodu: </a:t>
            </a:r>
            <a:r>
              <a:rPr lang="pl-PL" sz="2400" b="1" dirty="0" smtClean="0">
                <a:solidFill>
                  <a:srgbClr val="FF0000"/>
                </a:solidFill>
              </a:rPr>
              <a:t>Technik Urządzeń i Systemów Energetyki Odnawialnej</a:t>
            </a:r>
          </a:p>
          <a:p>
            <a:pPr lvl="0"/>
            <a:r>
              <a:rPr lang="pl-PL" sz="2400" b="1" dirty="0" smtClean="0"/>
              <a:t>Symbol zawodu: </a:t>
            </a:r>
            <a:r>
              <a:rPr lang="pl-PL" sz="2400" b="1" dirty="0" smtClean="0">
                <a:solidFill>
                  <a:srgbClr val="002060"/>
                </a:solidFill>
              </a:rPr>
              <a:t>311930</a:t>
            </a:r>
          </a:p>
          <a:p>
            <a:pPr lvl="0"/>
            <a:r>
              <a:rPr lang="pl-PL" sz="2400" b="1" dirty="0" smtClean="0"/>
              <a:t>Program kształcenia: </a:t>
            </a:r>
            <a:r>
              <a:rPr lang="pl-PL" sz="2400" b="1" dirty="0" smtClean="0">
                <a:solidFill>
                  <a:srgbClr val="002060"/>
                </a:solidFill>
              </a:rPr>
              <a:t>podstawa programowa kształcenia w zawodach, zgodnie z Rozporządzenie MEN z dnia 10 stycznia 2012r.</a:t>
            </a:r>
          </a:p>
          <a:p>
            <a:pPr lvl="0"/>
            <a:endParaRPr lang="pl-PL" sz="2400" b="1" dirty="0" smtClean="0">
              <a:solidFill>
                <a:srgbClr val="002060"/>
              </a:solidFill>
            </a:endParaRPr>
          </a:p>
          <a:p>
            <a:endParaRPr lang="pl-PL" dirty="0" smtClean="0"/>
          </a:p>
          <a:p>
            <a:pPr lvl="0"/>
            <a:endParaRPr lang="pl-PL" b="1" dirty="0" smtClean="0">
              <a:solidFill>
                <a:srgbClr val="002060"/>
              </a:solidFill>
            </a:endParaRPr>
          </a:p>
          <a:p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347864" y="3212976"/>
            <a:ext cx="5472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Kwalifikacje:</a:t>
            </a:r>
          </a:p>
          <a:p>
            <a:endParaRPr lang="pl-PL" sz="2400" b="1" dirty="0" smtClean="0"/>
          </a:p>
          <a:p>
            <a:pPr lvl="0"/>
            <a:r>
              <a:rPr lang="pl-PL" sz="2400" b="1" dirty="0" smtClean="0"/>
              <a:t>K1. </a:t>
            </a:r>
            <a:r>
              <a:rPr lang="pl-PL" sz="2400" b="1" dirty="0" smtClean="0">
                <a:solidFill>
                  <a:srgbClr val="C00000"/>
                </a:solidFill>
              </a:rPr>
              <a:t>Montaż urządzeń i systemów energetyki odnawialnej </a:t>
            </a:r>
            <a:r>
              <a:rPr lang="pl-PL" sz="2400" b="1" dirty="0" smtClean="0"/>
              <a:t>(B.21)</a:t>
            </a:r>
          </a:p>
          <a:p>
            <a:pPr lvl="0"/>
            <a:r>
              <a:rPr lang="pl-PL" sz="2400" b="1" dirty="0" smtClean="0"/>
              <a:t>K2. </a:t>
            </a:r>
            <a:r>
              <a:rPr lang="pl-PL" sz="2400" b="1" dirty="0" smtClean="0">
                <a:solidFill>
                  <a:srgbClr val="C00000"/>
                </a:solidFill>
              </a:rPr>
              <a:t>Eksploatacja urządzeń i systemów energetyki odnawialnej </a:t>
            </a:r>
            <a:r>
              <a:rPr lang="pl-PL" sz="2400" b="1" dirty="0" smtClean="0"/>
              <a:t>(B.22)</a:t>
            </a:r>
            <a:endParaRPr lang="pl-PL" sz="2400" b="1" dirty="0" smtClean="0">
              <a:solidFill>
                <a:srgbClr val="C0000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139952" y="6427113"/>
            <a:ext cx="5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i="1" dirty="0" smtClean="0"/>
              <a:t>Projekt jest współfinansowany przez Unię Europejską ze środków Europejskiego Funduszu Społecznego.</a:t>
            </a:r>
            <a:endParaRPr lang="pl-PL" sz="800" dirty="0" smtClean="0"/>
          </a:p>
          <a:p>
            <a:r>
              <a:rPr lang="pl-PL" sz="1400" i="1" dirty="0" smtClean="0"/>
              <a:t> </a:t>
            </a:r>
            <a:endParaRPr lang="pl-PL" sz="1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79912" y="0"/>
            <a:ext cx="1403647" cy="34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20072" y="0"/>
            <a:ext cx="1132360" cy="33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72200" y="0"/>
            <a:ext cx="1224136" cy="3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40352" y="0"/>
            <a:ext cx="452204" cy="40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8279904" y="0"/>
            <a:ext cx="864096" cy="3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4139952" y="6427113"/>
            <a:ext cx="5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i="1" dirty="0" smtClean="0"/>
              <a:t>Projekt jest współfinansowany przez Unię Europejską ze środków Europejskiego Funduszu Społecznego.</a:t>
            </a:r>
            <a:endParaRPr lang="pl-PL" sz="800" dirty="0" smtClean="0"/>
          </a:p>
          <a:p>
            <a:r>
              <a:rPr lang="pl-PL" sz="1400" i="1" dirty="0" smtClean="0"/>
              <a:t> </a:t>
            </a:r>
            <a:endParaRPr lang="pl-PL" sz="1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79912" y="0"/>
            <a:ext cx="1403647" cy="34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20072" y="0"/>
            <a:ext cx="1132360" cy="33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72200" y="0"/>
            <a:ext cx="1224136" cy="3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40352" y="0"/>
            <a:ext cx="452204" cy="40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8279904" y="0"/>
            <a:ext cx="864096" cy="3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rostokąt 13"/>
          <p:cNvSpPr/>
          <p:nvPr/>
        </p:nvSpPr>
        <p:spPr>
          <a:xfrm>
            <a:off x="1475656" y="1340768"/>
            <a:ext cx="705678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Kształcenie :</a:t>
            </a:r>
          </a:p>
          <a:p>
            <a:endParaRPr lang="pl-PL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nauczanie przedmiotów ogólnokształcących</a:t>
            </a:r>
          </a:p>
          <a:p>
            <a:pPr>
              <a:buFont typeface="Wingdings" pitchFamily="2" charset="2"/>
              <a:buChar char="v"/>
            </a:pPr>
            <a:endParaRPr lang="pl-PL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nauczanie przedmiotów zawodowych</a:t>
            </a:r>
          </a:p>
          <a:p>
            <a:pPr>
              <a:buFont typeface="Wingdings" pitchFamily="2" charset="2"/>
              <a:buChar char="v"/>
            </a:pPr>
            <a:endParaRPr lang="pl-PL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praktyczne</a:t>
            </a:r>
          </a:p>
          <a:p>
            <a:endParaRPr lang="pl-PL" dirty="0" smtClean="0"/>
          </a:p>
          <a:p>
            <a:pPr lvl="0"/>
            <a:endParaRPr lang="pl-PL" b="1" dirty="0" smtClean="0">
              <a:solidFill>
                <a:srgbClr val="002060"/>
              </a:solidFill>
            </a:endParaRPr>
          </a:p>
          <a:p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4139952" y="6427113"/>
            <a:ext cx="5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i="1" dirty="0" smtClean="0"/>
              <a:t>Projekt jest współfinansowany przez Unię Europejską ze środków Europejskiego Funduszu Społecznego.</a:t>
            </a:r>
            <a:endParaRPr lang="pl-PL" sz="800" dirty="0" smtClean="0"/>
          </a:p>
          <a:p>
            <a:r>
              <a:rPr lang="pl-PL" sz="1400" i="1" dirty="0" smtClean="0"/>
              <a:t> </a:t>
            </a:r>
            <a:endParaRPr lang="pl-PL" sz="1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79912" y="0"/>
            <a:ext cx="1403647" cy="34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20072" y="0"/>
            <a:ext cx="1132360" cy="33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72200" y="0"/>
            <a:ext cx="1224136" cy="3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40352" y="0"/>
            <a:ext cx="452204" cy="40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8279904" y="0"/>
            <a:ext cx="864096" cy="3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rostokąt 13"/>
          <p:cNvSpPr/>
          <p:nvPr/>
        </p:nvSpPr>
        <p:spPr>
          <a:xfrm>
            <a:off x="1115616" y="692696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 </a:t>
            </a:r>
            <a:r>
              <a:rPr lang="pl-PL" sz="2400" b="1" dirty="0" smtClean="0">
                <a:solidFill>
                  <a:srgbClr val="C00000"/>
                </a:solidFill>
              </a:rPr>
              <a:t>Kończący technikum w zawodzie  technik urządzeń i systemów energetyki odnawialnej  uzyskują:</a:t>
            </a:r>
            <a:endParaRPr lang="pl-PL" sz="2400" dirty="0" smtClean="0">
              <a:solidFill>
                <a:srgbClr val="C00000"/>
              </a:solidFill>
            </a:endParaRPr>
          </a:p>
          <a:p>
            <a:pPr algn="ctr"/>
            <a:r>
              <a:rPr lang="pl-PL" sz="2400" dirty="0" smtClean="0"/>
              <a:t> </a:t>
            </a:r>
          </a:p>
          <a:p>
            <a:pPr>
              <a:buFont typeface="Wingdings" pitchFamily="2" charset="2"/>
              <a:buChar char="v"/>
            </a:pPr>
            <a:r>
              <a:rPr lang="pl-PL" sz="2400" b="1" dirty="0" smtClean="0"/>
              <a:t>maturę,</a:t>
            </a:r>
          </a:p>
          <a:p>
            <a:pPr>
              <a:buFont typeface="Wingdings" pitchFamily="2" charset="2"/>
              <a:buChar char="v"/>
            </a:pPr>
            <a:endParaRPr lang="pl-PL" sz="2400" dirty="0" smtClean="0"/>
          </a:p>
          <a:p>
            <a:pPr>
              <a:buFont typeface="Wingdings" pitchFamily="2" charset="2"/>
              <a:buChar char="v"/>
            </a:pPr>
            <a:r>
              <a:rPr lang="pl-PL" sz="2400" b="1" dirty="0" smtClean="0"/>
              <a:t>tytuł zawodowy: </a:t>
            </a:r>
            <a:r>
              <a:rPr lang="pl-PL" sz="2400" b="1" dirty="0" smtClean="0">
                <a:solidFill>
                  <a:srgbClr val="FF0000"/>
                </a:solidFill>
              </a:rPr>
              <a:t>technik urządzeń i systemów energetyki odnawialnej</a:t>
            </a:r>
          </a:p>
          <a:p>
            <a:pPr>
              <a:buFont typeface="Wingdings" pitchFamily="2" charset="2"/>
              <a:buChar char="v"/>
            </a:pPr>
            <a:endParaRPr lang="pl-PL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l-PL" sz="2400" b="1" dirty="0" smtClean="0"/>
              <a:t>bardzo dobre przygotowanie do wykonywania zadań zawodowych</a:t>
            </a:r>
          </a:p>
          <a:p>
            <a:pPr>
              <a:buFont typeface="Wingdings" pitchFamily="2" charset="2"/>
              <a:buChar char="v"/>
            </a:pPr>
            <a:endParaRPr lang="pl-PL" sz="2400" dirty="0" smtClean="0"/>
          </a:p>
          <a:p>
            <a:pPr>
              <a:buFont typeface="Wingdings" pitchFamily="2" charset="2"/>
              <a:buChar char="v"/>
            </a:pPr>
            <a:r>
              <a:rPr lang="pl-PL" sz="2400" b="1" dirty="0" smtClean="0"/>
              <a:t>szerokie </a:t>
            </a:r>
            <a:r>
              <a:rPr lang="pl-PL" sz="2400" b="1" dirty="0"/>
              <a:t>możliwości zatrudnienia i rozwoju kariery zawodowej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539</TotalTime>
  <Words>742</Words>
  <Application>Microsoft Office PowerPoint</Application>
  <PresentationFormat>Pokaz na ekranie (4:3)</PresentationFormat>
  <Paragraphs>147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Przesilenie</vt:lpstr>
      <vt:lpstr>Slajd 1</vt:lpstr>
      <vt:lpstr>Slajd 2</vt:lpstr>
      <vt:lpstr>Energia słoneczna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</dc:creator>
  <cp:lastModifiedBy>User</cp:lastModifiedBy>
  <cp:revision>97</cp:revision>
  <dcterms:created xsi:type="dcterms:W3CDTF">2015-06-05T17:19:29Z</dcterms:created>
  <dcterms:modified xsi:type="dcterms:W3CDTF">2015-06-17T07:39:52Z</dcterms:modified>
</cp:coreProperties>
</file>